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147483458" r:id="rId6"/>
    <p:sldId id="2147483459" r:id="rId7"/>
    <p:sldId id="21474834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7F"/>
    <a:srgbClr val="122840"/>
    <a:srgbClr val="E51B27"/>
    <a:srgbClr val="9A9A9A"/>
    <a:srgbClr val="DDE7EF"/>
    <a:srgbClr val="E6E6E6"/>
    <a:srgbClr val="000000"/>
    <a:srgbClr val="EDEDED"/>
    <a:srgbClr val="E9EBF5"/>
    <a:srgbClr val="1E3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C12EC-FC9B-4A9D-AA83-DED029C2419D}" type="datetimeFigureOut">
              <a:rPr lang="en-US" smtClean="0"/>
              <a:t>7/14/25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84C8-F38D-4EA0-AB13-023176C95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49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6DD0F-CAD4-4BD2-8F2A-CE53D8062A96}" type="datetimeFigureOut">
              <a:t>7/14/25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9AB31-24FB-4B51-81BA-2A077F8180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31A4BA1-29FE-12DD-E366-34E619348977}"/>
              </a:ext>
            </a:extLst>
          </p:cNvPr>
          <p:cNvGrpSpPr/>
          <p:nvPr userDrawn="1"/>
        </p:nvGrpSpPr>
        <p:grpSpPr>
          <a:xfrm>
            <a:off x="503689" y="1839693"/>
            <a:ext cx="9742526" cy="3816708"/>
            <a:chOff x="3997076" y="-83825"/>
            <a:chExt cx="9742526" cy="3816708"/>
          </a:xfrm>
        </p:grpSpPr>
        <p:pic>
          <p:nvPicPr>
            <p:cNvPr id="32" name="Picture 31" descr="A logo of a network meeting&#10;&#10;AI-generated content may be incorrect.">
              <a:extLst>
                <a:ext uri="{FF2B5EF4-FFF2-40B4-BE49-F238E27FC236}">
                  <a16:creationId xmlns:a16="http://schemas.microsoft.com/office/drawing/2014/main" id="{A4826CA2-43F1-C4F6-011F-22147C682E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7076" y="-83825"/>
              <a:ext cx="3009351" cy="3009351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EF0F76-02B8-4B42-33A3-95A7E568AD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5713" y="247801"/>
              <a:ext cx="0" cy="2346100"/>
            </a:xfrm>
            <a:prstGeom prst="line">
              <a:avLst/>
            </a:prstGeom>
            <a:ln w="31750">
              <a:solidFill>
                <a:srgbClr val="002A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998BCC-1C4E-F4CB-E953-121F0869C9FF}"/>
                </a:ext>
              </a:extLst>
            </p:cNvPr>
            <p:cNvSpPr txBox="1"/>
            <p:nvPr userDrawn="1"/>
          </p:nvSpPr>
          <p:spPr>
            <a:xfrm>
              <a:off x="7751579" y="649757"/>
              <a:ext cx="5988023" cy="1385905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en-US" sz="10200" b="1" i="0" spc="-1200" baseline="0" dirty="0">
                  <a:solidFill>
                    <a:srgbClr val="002A7F"/>
                  </a:solidFill>
                  <a:latin typeface="Poppins" pitchFamily="2" charset="77"/>
                  <a:cs typeface="Poppins" pitchFamily="2" charset="77"/>
                </a:rPr>
                <a:t>NWM </a:t>
              </a:r>
              <a:r>
                <a:rPr lang="en-US" sz="10200" b="0" i="0" spc="-1200" baseline="0" dirty="0">
                  <a:solidFill>
                    <a:srgbClr val="002A7F"/>
                  </a:solidFill>
                  <a:latin typeface="Poppins Light" pitchFamily="2" charset="77"/>
                  <a:cs typeface="Poppins Light" pitchFamily="2" charset="77"/>
                </a:rPr>
                <a:t>2025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1A5D4A-B661-451C-C0D9-2F14BA907B67}"/>
                </a:ext>
              </a:extLst>
            </p:cNvPr>
            <p:cNvSpPr txBox="1"/>
            <p:nvPr userDrawn="1"/>
          </p:nvSpPr>
          <p:spPr>
            <a:xfrm>
              <a:off x="4253948" y="2971120"/>
              <a:ext cx="9400263" cy="761763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sz="2800" b="1" i="0" spc="-60" baseline="0" dirty="0">
                  <a:solidFill>
                    <a:srgbClr val="002A7F"/>
                  </a:solidFill>
                  <a:latin typeface="Poppins SemiBold" pitchFamily="2" charset="77"/>
                  <a:cs typeface="Poppins SemiBold" pitchFamily="2" charset="77"/>
                </a:rPr>
                <a:t>JOHANNESBURG, SOUTH AFRICA • 3-7 NOVEMBER 2025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3510"/>
          </a:xfrm>
          <a:prstGeom prst="rect">
            <a:avLst/>
          </a:prstGeom>
        </p:spPr>
      </p:pic>
      <p:pic>
        <p:nvPicPr>
          <p:cNvPr id="20" name="Picture 19" descr="A group of people dancing&#10;&#10;AI-generated content may be incorrect.">
            <a:extLst>
              <a:ext uri="{FF2B5EF4-FFF2-40B4-BE49-F238E27FC236}">
                <a16:creationId xmlns:a16="http://schemas.microsoft.com/office/drawing/2014/main" id="{0DA0C641-C781-553D-9ED7-5DFFAA9ED6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74952" y="1717531"/>
            <a:ext cx="6826987" cy="5140469"/>
          </a:xfrm>
          <a:prstGeom prst="rect">
            <a:avLst/>
          </a:prstGeom>
        </p:spPr>
      </p:pic>
      <p:sp>
        <p:nvSpPr>
          <p:cNvPr id="14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549276" y="4380414"/>
            <a:ext cx="4996759" cy="423862"/>
          </a:xfrm>
        </p:spPr>
        <p:txBody>
          <a:bodyPr lIns="0">
            <a:normAutofit/>
          </a:bodyPr>
          <a:lstStyle>
            <a:lvl1pPr marL="0" indent="0">
              <a:buNone/>
              <a:defRPr sz="1400">
                <a:solidFill>
                  <a:srgbClr val="DA25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549275" y="3642385"/>
            <a:ext cx="4961682" cy="678451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2800" b="1" i="0">
                <a:solidFill>
                  <a:srgbClr val="002A7F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9944A4-9E79-EBA5-5B30-8F50FE6557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070" y="366350"/>
            <a:ext cx="1430502" cy="317890"/>
          </a:xfrm>
          <a:prstGeom prst="rect">
            <a:avLst/>
          </a:prstGeom>
        </p:spPr>
      </p:pic>
      <p:pic>
        <p:nvPicPr>
          <p:cNvPr id="8" name="Picture 7" descr="A close-up of a blue and black sign&#10;&#10;AI-generated content may be incorrect.">
            <a:extLst>
              <a:ext uri="{FF2B5EF4-FFF2-40B4-BE49-F238E27FC236}">
                <a16:creationId xmlns:a16="http://schemas.microsoft.com/office/drawing/2014/main" id="{2CCDA0B7-64F1-308F-B5C2-D3DBC882D0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75" y="6175339"/>
            <a:ext cx="922293" cy="4238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77DA34-11CA-1A6D-88A7-E848FBCF610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999" y="4540251"/>
            <a:ext cx="2673940" cy="23177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6B4C0C-7BDF-37C1-BD42-0100A055493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90539" y="6052929"/>
            <a:ext cx="724865" cy="7248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49051BA-522C-D198-6D89-536760E9E00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17" y="366350"/>
            <a:ext cx="4114800" cy="152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1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3576017" cy="34845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>
                    <a:lumMod val="10000"/>
                  </a:schemeClr>
                </a:solidFill>
                <a:latin typeface="Avenir Next LT Pro"/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5097463" y="1593849"/>
            <a:ext cx="6408074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136F63-6012-12E0-EE38-C6ADCA3B7B0A}"/>
              </a:ext>
            </a:extLst>
          </p:cNvPr>
          <p:cNvCxnSpPr/>
          <p:nvPr userDrawn="1"/>
        </p:nvCxnSpPr>
        <p:spPr>
          <a:xfrm>
            <a:off x="4655713" y="1515833"/>
            <a:ext cx="227" cy="385755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DA25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 i="0">
                <a:solidFill>
                  <a:srgbClr val="12284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Rectangle 280">
            <a:extLst>
              <a:ext uri="{FF2B5EF4-FFF2-40B4-BE49-F238E27FC236}">
                <a16:creationId xmlns:a16="http://schemas.microsoft.com/office/drawing/2014/main" id="{C2C3928B-836A-8A7A-0CD1-50C860386AD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963711" y="6487549"/>
            <a:ext cx="264583" cy="15663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424143"/>
                </a:solidFill>
                <a:latin typeface="+mj-lt"/>
              </a:defRPr>
            </a:lvl1pPr>
          </a:lstStyle>
          <a:p>
            <a:pPr>
              <a:defRPr/>
            </a:pPr>
            <a:fld id="{F75CCDF4-A227-4B61-BBBA-6526FA5D93AE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5F675-148C-06B8-17D9-8195D1CBFDBD}"/>
              </a:ext>
            </a:extLst>
          </p:cNvPr>
          <p:cNvSpPr txBox="1">
            <a:spLocks/>
          </p:cNvSpPr>
          <p:nvPr userDrawn="1"/>
        </p:nvSpPr>
        <p:spPr>
          <a:xfrm>
            <a:off x="549274" y="6398919"/>
            <a:ext cx="4548188" cy="2651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</a:rPr>
              <a:t>26th Texas Children’s Global Health Network Meeting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32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Only Blue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cxnSp>
        <p:nvCxnSpPr>
          <p:cNvPr id="12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DA25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 i="0">
                <a:solidFill>
                  <a:srgbClr val="12284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Rectangle 280">
            <a:extLst>
              <a:ext uri="{FF2B5EF4-FFF2-40B4-BE49-F238E27FC236}">
                <a16:creationId xmlns:a16="http://schemas.microsoft.com/office/drawing/2014/main" id="{6AD804C3-127E-8BBA-E5DD-E704B58AEE9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963711" y="6487549"/>
            <a:ext cx="264583" cy="15663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424143"/>
                </a:solidFill>
                <a:latin typeface="+mj-lt"/>
              </a:defRPr>
            </a:lvl1pPr>
          </a:lstStyle>
          <a:p>
            <a:pPr>
              <a:defRPr/>
            </a:pPr>
            <a:fld id="{F75CCDF4-A227-4B61-BBBA-6526FA5D93AE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1C39576-393C-DCEE-FEF2-5B99B48FF4BE}"/>
              </a:ext>
            </a:extLst>
          </p:cNvPr>
          <p:cNvSpPr txBox="1">
            <a:spLocks/>
          </p:cNvSpPr>
          <p:nvPr userDrawn="1"/>
        </p:nvSpPr>
        <p:spPr>
          <a:xfrm>
            <a:off x="549274" y="6398919"/>
            <a:ext cx="4548188" cy="2651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</a:rPr>
              <a:t>26th Texas Children’s Global Health Network Meeting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29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cxnSp>
        <p:nvCxnSpPr>
          <p:cNvPr id="12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764294"/>
            <a:ext cx="4353148" cy="4078005"/>
          </a:xfrm>
        </p:spPr>
        <p:txBody>
          <a:bodyPr/>
          <a:lstStyle>
            <a:lvl1pPr marL="0" indent="0">
              <a:buNone/>
              <a:defRPr b="0" i="0">
                <a:solidFill>
                  <a:srgbClr val="E51B27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198823" y="764294"/>
            <a:ext cx="4820910" cy="407800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0">
                <a:solidFill>
                  <a:srgbClr val="12284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sz="1600" dirty="0">
              <a:latin typeface="Avenir Heavy" panose="020B0703020203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DB2F530-AF97-4AAC-5CDB-5AA645179D5E}"/>
              </a:ext>
            </a:extLst>
          </p:cNvPr>
          <p:cNvSpPr txBox="1">
            <a:spLocks/>
          </p:cNvSpPr>
          <p:nvPr userDrawn="1"/>
        </p:nvSpPr>
        <p:spPr>
          <a:xfrm>
            <a:off x="549274" y="6398919"/>
            <a:ext cx="4548188" cy="2651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</a:rPr>
              <a:t>26th Texas Children’s Global Health Network Meeting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ctangle 280">
            <a:extLst>
              <a:ext uri="{FF2B5EF4-FFF2-40B4-BE49-F238E27FC236}">
                <a16:creationId xmlns:a16="http://schemas.microsoft.com/office/drawing/2014/main" id="{1B885471-18EC-E2BD-5BF9-A4AE091D16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963711" y="6487549"/>
            <a:ext cx="264583" cy="15663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424143"/>
                </a:solidFill>
                <a:latin typeface="+mj-lt"/>
              </a:defRPr>
            </a:lvl1pPr>
          </a:lstStyle>
          <a:p>
            <a:pPr>
              <a:defRPr/>
            </a:pPr>
            <a:fld id="{F75CCDF4-A227-4B61-BBBA-6526FA5D93AE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615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eader Dark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2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8EF330-7B8D-73DE-1260-3C422161AB77}"/>
              </a:ext>
            </a:extLst>
          </p:cNvPr>
          <p:cNvCxnSpPr>
            <a:cxnSpLocks/>
          </p:cNvCxnSpPr>
          <p:nvPr userDrawn="1"/>
        </p:nvCxnSpPr>
        <p:spPr>
          <a:xfrm>
            <a:off x="412750" y="6180881"/>
            <a:ext cx="1143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79AD58E-31A8-9358-161D-0FC97162E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4678" r="19758" b="4678"/>
          <a:stretch/>
        </p:blipFill>
        <p:spPr>
          <a:xfrm>
            <a:off x="4990212" y="1"/>
            <a:ext cx="7265288" cy="6858000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627313" y="2842666"/>
            <a:ext cx="6899275" cy="631825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2pPr>
            <a:lvl3pPr marL="9144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3pPr>
            <a:lvl4pPr marL="13716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4pPr>
            <a:lvl5pPr marL="18288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69E2243-E3CA-267E-E950-51DD9000F6AA}"/>
              </a:ext>
            </a:extLst>
          </p:cNvPr>
          <p:cNvSpPr txBox="1">
            <a:spLocks/>
          </p:cNvSpPr>
          <p:nvPr userDrawn="1"/>
        </p:nvSpPr>
        <p:spPr>
          <a:xfrm>
            <a:off x="137507" y="6356350"/>
            <a:ext cx="372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Rectangle 280">
            <a:extLst>
              <a:ext uri="{FF2B5EF4-FFF2-40B4-BE49-F238E27FC236}">
                <a16:creationId xmlns:a16="http://schemas.microsoft.com/office/drawing/2014/main" id="{5CC16547-3DC7-A7C9-57A3-FF67BCC75F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963711" y="6487549"/>
            <a:ext cx="264583" cy="15663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F75CCDF4-A227-4B61-BBBA-6526FA5D93AE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286BBF-78DC-F920-6CD1-130599929A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242" y="6328074"/>
            <a:ext cx="954636" cy="438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86D0DE-8843-FBAA-76E1-E35880CC9C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50" y="6323029"/>
            <a:ext cx="1417858" cy="32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1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blue w/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2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8EF330-7B8D-73DE-1260-3C422161AB77}"/>
              </a:ext>
            </a:extLst>
          </p:cNvPr>
          <p:cNvCxnSpPr>
            <a:cxnSpLocks/>
          </p:cNvCxnSpPr>
          <p:nvPr userDrawn="1"/>
        </p:nvCxnSpPr>
        <p:spPr>
          <a:xfrm>
            <a:off x="412750" y="6180881"/>
            <a:ext cx="1143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79AD58E-31A8-9358-161D-0FC97162E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4678" r="19758" b="4678"/>
          <a:stretch/>
        </p:blipFill>
        <p:spPr>
          <a:xfrm>
            <a:off x="4990212" y="1"/>
            <a:ext cx="7265288" cy="6858000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627313" y="1793094"/>
            <a:ext cx="6899275" cy="631825"/>
          </a:xfrm>
        </p:spPr>
        <p:txBody>
          <a:bodyPr>
            <a:noAutofit/>
          </a:bodyPr>
          <a:lstStyle>
            <a:lvl1pPr marL="0" indent="0" algn="ctr">
              <a:buNone/>
              <a:defRPr lang="en-US" b="0" i="0" u="none" strike="noStrike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2pPr>
            <a:lvl3pPr marL="9144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3pPr>
            <a:lvl4pPr marL="13716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4pPr>
            <a:lvl5pPr marL="18288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69E2243-E3CA-267E-E950-51DD9000F6AA}"/>
              </a:ext>
            </a:extLst>
          </p:cNvPr>
          <p:cNvSpPr txBox="1">
            <a:spLocks/>
          </p:cNvSpPr>
          <p:nvPr userDrawn="1"/>
        </p:nvSpPr>
        <p:spPr>
          <a:xfrm>
            <a:off x="137507" y="6356350"/>
            <a:ext cx="372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C5D6D1-86FD-258A-2A29-73083AFB0E8A}"/>
              </a:ext>
            </a:extLst>
          </p:cNvPr>
          <p:cNvSpPr/>
          <p:nvPr userDrawn="1"/>
        </p:nvSpPr>
        <p:spPr>
          <a:xfrm>
            <a:off x="1626244" y="460754"/>
            <a:ext cx="10565756" cy="45719"/>
          </a:xfrm>
          <a:prstGeom prst="rect">
            <a:avLst/>
          </a:prstGeom>
          <a:solidFill>
            <a:srgbClr val="1E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3318F9-8CAF-6EFF-8EE3-6B3A34AE9C96}"/>
              </a:ext>
            </a:extLst>
          </p:cNvPr>
          <p:cNvSpPr/>
          <p:nvPr userDrawn="1"/>
        </p:nvSpPr>
        <p:spPr>
          <a:xfrm>
            <a:off x="-11895" y="460754"/>
            <a:ext cx="551818" cy="45719"/>
          </a:xfrm>
          <a:prstGeom prst="rect">
            <a:avLst/>
          </a:prstGeom>
          <a:solidFill>
            <a:srgbClr val="1E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9750" y="349250"/>
            <a:ext cx="2481263" cy="319088"/>
          </a:xfrm>
          <a:solidFill>
            <a:srgbClr val="122840"/>
          </a:solid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DDE7EF"/>
                </a:solidFill>
                <a:latin typeface="Avenir Heavy" panose="020B07030202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Rectangle 280">
            <a:extLst>
              <a:ext uri="{FF2B5EF4-FFF2-40B4-BE49-F238E27FC236}">
                <a16:creationId xmlns:a16="http://schemas.microsoft.com/office/drawing/2014/main" id="{AB316928-BE4D-8D40-323A-F78B13FE89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963711" y="6487549"/>
            <a:ext cx="264583" cy="15663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F75CCDF4-A227-4B61-BBBA-6526FA5D93AE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7A02142-6343-8F83-291C-FEE7264014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242" y="6328074"/>
            <a:ext cx="954636" cy="438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4031E9-5FFD-524F-6FFD-48739AFAD6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50" y="6323029"/>
            <a:ext cx="1417858" cy="32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43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2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AFD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8EF330-7B8D-73DE-1260-3C422161AB77}"/>
              </a:ext>
            </a:extLst>
          </p:cNvPr>
          <p:cNvCxnSpPr>
            <a:cxnSpLocks/>
          </p:cNvCxnSpPr>
          <p:nvPr userDrawn="1"/>
        </p:nvCxnSpPr>
        <p:spPr>
          <a:xfrm>
            <a:off x="412750" y="6180881"/>
            <a:ext cx="1143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EA2BBB0-2640-7D6F-DE9F-BCD913481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4678" r="19758" b="4678"/>
          <a:stretch/>
        </p:blipFill>
        <p:spPr>
          <a:xfrm>
            <a:off x="4990212" y="1"/>
            <a:ext cx="7265288" cy="6858000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627313" y="2842666"/>
            <a:ext cx="6899275" cy="631825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2pPr>
            <a:lvl3pPr marL="9144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3pPr>
            <a:lvl4pPr marL="13716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4pPr>
            <a:lvl5pPr marL="18288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Rectangle 280">
            <a:extLst>
              <a:ext uri="{FF2B5EF4-FFF2-40B4-BE49-F238E27FC236}">
                <a16:creationId xmlns:a16="http://schemas.microsoft.com/office/drawing/2014/main" id="{F3404E1D-AD77-CFA0-3F39-771217D43C8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963711" y="6487549"/>
            <a:ext cx="264583" cy="15663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F75CCDF4-A227-4B61-BBBA-6526FA5D93AE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C6F835-C5D7-5327-E365-59C1249FBD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242" y="6328074"/>
            <a:ext cx="954636" cy="438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7E91CC-D1BD-3215-6305-80D934C09D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50" y="6323029"/>
            <a:ext cx="1417858" cy="32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0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Blank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 i="0">
                <a:solidFill>
                  <a:srgbClr val="12284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Rectangle 280">
            <a:extLst>
              <a:ext uri="{FF2B5EF4-FFF2-40B4-BE49-F238E27FC236}">
                <a16:creationId xmlns:a16="http://schemas.microsoft.com/office/drawing/2014/main" id="{27D583A5-F36F-FC56-1059-49841D8D83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963711" y="6487549"/>
            <a:ext cx="264583" cy="15663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424143"/>
                </a:solidFill>
                <a:latin typeface="+mj-lt"/>
              </a:defRPr>
            </a:lvl1pPr>
          </a:lstStyle>
          <a:p>
            <a:pPr>
              <a:defRPr/>
            </a:pPr>
            <a:fld id="{F75CCDF4-A227-4B61-BBBA-6526FA5D93AE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4605F-BAE0-000D-2476-C5E741FBE190}"/>
              </a:ext>
            </a:extLst>
          </p:cNvPr>
          <p:cNvSpPr txBox="1">
            <a:spLocks/>
          </p:cNvSpPr>
          <p:nvPr userDrawn="1"/>
        </p:nvSpPr>
        <p:spPr>
          <a:xfrm>
            <a:off x="549274" y="6398919"/>
            <a:ext cx="4548188" cy="2651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  <a:ea typeface="+mn-ea"/>
                <a:cs typeface="+mn-cs"/>
              </a:rPr>
              <a:t>26th Texas Children’s Global Health Network Meeting</a:t>
            </a:r>
          </a:p>
        </p:txBody>
      </p:sp>
    </p:spTree>
    <p:extLst>
      <p:ext uri="{BB962C8B-B14F-4D97-AF65-F5344CB8AC3E}">
        <p14:creationId xmlns:p14="http://schemas.microsoft.com/office/powerpoint/2010/main" val="15287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slid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4609687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DA25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 i="0">
                <a:solidFill>
                  <a:srgbClr val="12284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Rectangle 280">
            <a:extLst>
              <a:ext uri="{FF2B5EF4-FFF2-40B4-BE49-F238E27FC236}">
                <a16:creationId xmlns:a16="http://schemas.microsoft.com/office/drawing/2014/main" id="{1DD0C54F-D442-7200-05EF-A3FF9AB5A7F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963711" y="6487549"/>
            <a:ext cx="264583" cy="15663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424143"/>
                </a:solidFill>
                <a:latin typeface="+mj-lt"/>
              </a:defRPr>
            </a:lvl1pPr>
          </a:lstStyle>
          <a:p>
            <a:pPr>
              <a:defRPr/>
            </a:pPr>
            <a:fld id="{F75CCDF4-A227-4B61-BBBA-6526FA5D93AE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8A889-B9F8-5167-EBD3-0CAF21CA7467}"/>
              </a:ext>
            </a:extLst>
          </p:cNvPr>
          <p:cNvSpPr txBox="1">
            <a:spLocks/>
          </p:cNvSpPr>
          <p:nvPr userDrawn="1"/>
        </p:nvSpPr>
        <p:spPr>
          <a:xfrm>
            <a:off x="549274" y="6398919"/>
            <a:ext cx="4548188" cy="2651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</a:rPr>
              <a:t>26th Texas Children’s Global Health Network Meeting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95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DA25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 i="0">
                <a:solidFill>
                  <a:srgbClr val="12284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Rectangle 280">
            <a:extLst>
              <a:ext uri="{FF2B5EF4-FFF2-40B4-BE49-F238E27FC236}">
                <a16:creationId xmlns:a16="http://schemas.microsoft.com/office/drawing/2014/main" id="{CC71FE92-C11C-E49C-9875-92CCF229E2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963711" y="6487549"/>
            <a:ext cx="264583" cy="15663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424143"/>
                </a:solidFill>
                <a:latin typeface="+mj-lt"/>
              </a:defRPr>
            </a:lvl1pPr>
          </a:lstStyle>
          <a:p>
            <a:pPr>
              <a:defRPr/>
            </a:pPr>
            <a:fld id="{F75CCDF4-A227-4B61-BBBA-6526FA5D93AE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E0039-50DE-6BE6-DC8C-C341DC1316F7}"/>
              </a:ext>
            </a:extLst>
          </p:cNvPr>
          <p:cNvSpPr txBox="1">
            <a:spLocks/>
          </p:cNvSpPr>
          <p:nvPr userDrawn="1"/>
        </p:nvSpPr>
        <p:spPr>
          <a:xfrm>
            <a:off x="549274" y="6398919"/>
            <a:ext cx="4548188" cy="2651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</a:rPr>
              <a:t>26th Texas Children’s Global Health Network Meeting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15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3576017" cy="34845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>
                    <a:lumMod val="10000"/>
                  </a:schemeClr>
                </a:solidFill>
                <a:latin typeface="Avenir Next LT Pro"/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DA25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 i="0">
                <a:solidFill>
                  <a:srgbClr val="12284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5097463" y="1593849"/>
            <a:ext cx="6408074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136F63-6012-12E0-EE38-C6ADCA3B7B0A}"/>
              </a:ext>
            </a:extLst>
          </p:cNvPr>
          <p:cNvCxnSpPr/>
          <p:nvPr userDrawn="1"/>
        </p:nvCxnSpPr>
        <p:spPr>
          <a:xfrm>
            <a:off x="4655713" y="1515833"/>
            <a:ext cx="227" cy="385755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80">
            <a:extLst>
              <a:ext uri="{FF2B5EF4-FFF2-40B4-BE49-F238E27FC236}">
                <a16:creationId xmlns:a16="http://schemas.microsoft.com/office/drawing/2014/main" id="{4058C0B8-0256-5682-DCC0-CFC5405AF5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963711" y="6487549"/>
            <a:ext cx="264583" cy="15663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424143"/>
                </a:solidFill>
                <a:latin typeface="+mj-lt"/>
              </a:defRPr>
            </a:lvl1pPr>
          </a:lstStyle>
          <a:p>
            <a:pPr>
              <a:defRPr/>
            </a:pPr>
            <a:fld id="{F75CCDF4-A227-4B61-BBBA-6526FA5D93AE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E8C67-F019-31E4-C5AD-EE2EBFE3FCB0}"/>
              </a:ext>
            </a:extLst>
          </p:cNvPr>
          <p:cNvSpPr txBox="1">
            <a:spLocks/>
          </p:cNvSpPr>
          <p:nvPr userDrawn="1"/>
        </p:nvSpPr>
        <p:spPr>
          <a:xfrm>
            <a:off x="549274" y="6398919"/>
            <a:ext cx="4548188" cy="2651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</a:rPr>
              <a:t>26th Texas Children’s Global Health Network Meeting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32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Only Blue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cxnSp>
        <p:nvCxnSpPr>
          <p:cNvPr id="12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DA25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 i="0">
                <a:solidFill>
                  <a:srgbClr val="12284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4" name="Rectangle 280">
            <a:extLst>
              <a:ext uri="{FF2B5EF4-FFF2-40B4-BE49-F238E27FC236}">
                <a16:creationId xmlns:a16="http://schemas.microsoft.com/office/drawing/2014/main" id="{B17B47A7-6BD7-093C-18F3-E2F44D9A56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963711" y="6487549"/>
            <a:ext cx="264583" cy="15663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424143"/>
                </a:solidFill>
                <a:latin typeface="+mj-lt"/>
              </a:defRPr>
            </a:lvl1pPr>
          </a:lstStyle>
          <a:p>
            <a:pPr>
              <a:defRPr/>
            </a:pPr>
            <a:fld id="{F75CCDF4-A227-4B61-BBBA-6526FA5D93AE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C622AA0-C199-3FC9-26F1-DD07553660DE}"/>
              </a:ext>
            </a:extLst>
          </p:cNvPr>
          <p:cNvSpPr txBox="1">
            <a:spLocks/>
          </p:cNvSpPr>
          <p:nvPr userDrawn="1"/>
        </p:nvSpPr>
        <p:spPr>
          <a:xfrm>
            <a:off x="549274" y="6398919"/>
            <a:ext cx="4548188" cy="2651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</a:rPr>
              <a:t>26th Texas Children’s Global Health Network Meeting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29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Blank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DA25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 i="0">
                <a:solidFill>
                  <a:srgbClr val="12284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Rectangle 280">
            <a:extLst>
              <a:ext uri="{FF2B5EF4-FFF2-40B4-BE49-F238E27FC236}">
                <a16:creationId xmlns:a16="http://schemas.microsoft.com/office/drawing/2014/main" id="{E184340F-5EF6-8EA4-54BC-1A236FC3DA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963711" y="6487549"/>
            <a:ext cx="264583" cy="15663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424143"/>
                </a:solidFill>
                <a:latin typeface="+mj-lt"/>
              </a:defRPr>
            </a:lvl1pPr>
          </a:lstStyle>
          <a:p>
            <a:pPr>
              <a:defRPr/>
            </a:pPr>
            <a:fld id="{F75CCDF4-A227-4B61-BBBA-6526FA5D93AE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D6486-29D1-C698-B5D6-D78A416AE4D8}"/>
              </a:ext>
            </a:extLst>
          </p:cNvPr>
          <p:cNvSpPr txBox="1">
            <a:spLocks/>
          </p:cNvSpPr>
          <p:nvPr userDrawn="1"/>
        </p:nvSpPr>
        <p:spPr>
          <a:xfrm>
            <a:off x="549274" y="6398919"/>
            <a:ext cx="4548188" cy="2651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</a:rPr>
              <a:t>26th Texas Children’s Global Health Network Meeting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7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slid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4609687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DA25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 i="0">
                <a:solidFill>
                  <a:srgbClr val="12284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Rectangle 280">
            <a:extLst>
              <a:ext uri="{FF2B5EF4-FFF2-40B4-BE49-F238E27FC236}">
                <a16:creationId xmlns:a16="http://schemas.microsoft.com/office/drawing/2014/main" id="{7AF853CB-15D6-4F67-1908-D89D1BD9AD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963711" y="6487549"/>
            <a:ext cx="264583" cy="15663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424143"/>
                </a:solidFill>
                <a:latin typeface="+mj-lt"/>
              </a:defRPr>
            </a:lvl1pPr>
          </a:lstStyle>
          <a:p>
            <a:pPr>
              <a:defRPr/>
            </a:pPr>
            <a:fld id="{F75CCDF4-A227-4B61-BBBA-6526FA5D93AE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4EC34-DAE9-C18B-4F35-3D8C9835BB16}"/>
              </a:ext>
            </a:extLst>
          </p:cNvPr>
          <p:cNvSpPr txBox="1">
            <a:spLocks/>
          </p:cNvSpPr>
          <p:nvPr userDrawn="1"/>
        </p:nvSpPr>
        <p:spPr>
          <a:xfrm>
            <a:off x="549274" y="6398919"/>
            <a:ext cx="4548188" cy="2651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</a:rPr>
              <a:t>26th Texas Children’s Global Health Network Meeting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95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sp>
        <p:nvSpPr>
          <p:cNvPr id="8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DA25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 i="0">
                <a:solidFill>
                  <a:srgbClr val="12284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Rectangle 280">
            <a:extLst>
              <a:ext uri="{FF2B5EF4-FFF2-40B4-BE49-F238E27FC236}">
                <a16:creationId xmlns:a16="http://schemas.microsoft.com/office/drawing/2014/main" id="{B444DEEB-A3B3-7901-6186-8A175AB2D6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963711" y="6487549"/>
            <a:ext cx="264583" cy="15663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424143"/>
                </a:solidFill>
                <a:latin typeface="+mj-lt"/>
              </a:defRPr>
            </a:lvl1pPr>
          </a:lstStyle>
          <a:p>
            <a:pPr>
              <a:defRPr/>
            </a:pPr>
            <a:fld id="{F75CCDF4-A227-4B61-BBBA-6526FA5D93AE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F643C-31EE-9633-419F-F23B5E4533C9}"/>
              </a:ext>
            </a:extLst>
          </p:cNvPr>
          <p:cNvSpPr txBox="1">
            <a:spLocks/>
          </p:cNvSpPr>
          <p:nvPr userDrawn="1"/>
        </p:nvSpPr>
        <p:spPr>
          <a:xfrm>
            <a:off x="549274" y="6398919"/>
            <a:ext cx="4548188" cy="2651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1" kern="1200">
                <a:solidFill>
                  <a:srgbClr val="122840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</a:rPr>
              <a:t>26th Texas Children’s Global Health Network Meeting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15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DFC1C-6432-4A45-8A7E-AB4573E0BCF3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F28F6-5B66-4FF3-AB04-A08EE956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8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895" r:id="rId7"/>
    <p:sldLayoutId id="2147483917" r:id="rId8"/>
    <p:sldLayoutId id="2147483919" r:id="rId9"/>
    <p:sldLayoutId id="2147483915" r:id="rId10"/>
    <p:sldLayoutId id="2147483914" r:id="rId11"/>
    <p:sldLayoutId id="2147483893" r:id="rId12"/>
    <p:sldLayoutId id="2147483883" r:id="rId13"/>
    <p:sldLayoutId id="2147483913" r:id="rId14"/>
    <p:sldLayoutId id="214748388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72DD21-FE5C-70DE-6E97-B40A0B6FE931}"/>
              </a:ext>
            </a:extLst>
          </p:cNvPr>
          <p:cNvSpPr txBox="1"/>
          <p:nvPr/>
        </p:nvSpPr>
        <p:spPr>
          <a:xfrm>
            <a:off x="1371600" y="103135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endParaRPr lang="en-US" sz="2800" b="1" i="0" dirty="0">
              <a:latin typeface="Avenir Heavy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65580-06AA-CDF1-EF68-2F6336AA928A}"/>
              </a:ext>
            </a:extLst>
          </p:cNvPr>
          <p:cNvSpPr txBox="1"/>
          <p:nvPr/>
        </p:nvSpPr>
        <p:spPr>
          <a:xfrm>
            <a:off x="11961628" y="63157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endParaRPr lang="en-US" sz="2800" b="1" i="0" dirty="0">
              <a:latin typeface="Avenir Heavy" panose="02000503020000020003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89D44-0F57-F1EC-9BA8-43DDB01D13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Title in Title Case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216689-CAA0-7637-D08A-C68C07AA4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Subtitle in sentence case </a:t>
            </a:r>
          </a:p>
        </p:txBody>
      </p:sp>
    </p:spTree>
    <p:extLst>
      <p:ext uri="{BB962C8B-B14F-4D97-AF65-F5344CB8AC3E}">
        <p14:creationId xmlns:p14="http://schemas.microsoft.com/office/powerpoint/2010/main" val="283130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venir Next LT Pro"/>
              </a:rPr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603500" y="764294"/>
            <a:ext cx="8416233" cy="5329412"/>
          </a:xfrm>
        </p:spPr>
        <p:txBody>
          <a:bodyPr vert="horz" lIns="91440" tIns="45720" rIns="91440" bIns="45720" numCol="2" spcCol="182880" rtlCol="0" anchor="t">
            <a:normAutofit/>
          </a:bodyPr>
          <a:lstStyle/>
          <a:p>
            <a:r>
              <a:rPr lang="en-US" dirty="0">
                <a:latin typeface="Avenir Next LT Pro"/>
              </a:rPr>
              <a:t>Item 1</a:t>
            </a:r>
          </a:p>
          <a:p>
            <a:r>
              <a:rPr lang="en-US" dirty="0">
                <a:latin typeface="Avenir Next LT Pro"/>
              </a:rPr>
              <a:t>Item 2</a:t>
            </a:r>
          </a:p>
          <a:p>
            <a:r>
              <a:rPr lang="en-US" dirty="0">
                <a:latin typeface="Avenir Next LT Pro"/>
              </a:rPr>
              <a:t>Item 3</a:t>
            </a:r>
          </a:p>
        </p:txBody>
      </p:sp>
    </p:spTree>
    <p:extLst>
      <p:ext uri="{BB962C8B-B14F-4D97-AF65-F5344CB8AC3E}">
        <p14:creationId xmlns:p14="http://schemas.microsoft.com/office/powerpoint/2010/main" val="323255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1ACC9C-0E97-4621-9018-5F468C646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FB89E-63AC-0C54-61FC-A161CC984C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5F480-2856-13C3-C37E-5BDC5A023D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8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BB42DA-0468-C255-53FD-8D6F248E85DB}"/>
              </a:ext>
            </a:extLst>
          </p:cNvPr>
          <p:cNvGrpSpPr/>
          <p:nvPr/>
        </p:nvGrpSpPr>
        <p:grpSpPr>
          <a:xfrm>
            <a:off x="1757191" y="1813537"/>
            <a:ext cx="8677617" cy="2868874"/>
            <a:chOff x="4038388" y="893073"/>
            <a:chExt cx="4758508" cy="28688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8C2971-6674-99D6-F6C7-0CA1E49F9109}"/>
                </a:ext>
              </a:extLst>
            </p:cNvPr>
            <p:cNvSpPr txBox="1"/>
            <p:nvPr/>
          </p:nvSpPr>
          <p:spPr>
            <a:xfrm>
              <a:off x="4038388" y="893073"/>
              <a:ext cx="4758508" cy="23083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If you want to go fast, go alone. If you want to go far, go together.”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6F32BF-EA4D-B5DD-F4A8-704B1897B03C}"/>
                </a:ext>
              </a:extLst>
            </p:cNvPr>
            <p:cNvSpPr txBox="1"/>
            <p:nvPr/>
          </p:nvSpPr>
          <p:spPr>
            <a:xfrm>
              <a:off x="4038388" y="3300282"/>
              <a:ext cx="1559051" cy="46166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ID" sz="2400" b="1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― African Proverb </a:t>
              </a:r>
              <a:endParaRPr lang="en-ID" sz="2400" b="1" dirty="0">
                <a:solidFill>
                  <a:schemeClr val="bg1"/>
                </a:solidFill>
                <a:effectLst/>
                <a:latin typeface="Trebuchet MS" panose="020B070302020209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00D41D0-DCD6-F871-446E-02354D77D18B}"/>
              </a:ext>
            </a:extLst>
          </p:cNvPr>
          <p:cNvGrpSpPr/>
          <p:nvPr/>
        </p:nvGrpSpPr>
        <p:grpSpPr>
          <a:xfrm>
            <a:off x="5680633" y="618658"/>
            <a:ext cx="830733" cy="1323439"/>
            <a:chOff x="5265267" y="1337187"/>
            <a:chExt cx="830733" cy="132343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56A4771-B51C-D600-FF0A-7E31B6D4A754}"/>
                </a:ext>
              </a:extLst>
            </p:cNvPr>
            <p:cNvSpPr/>
            <p:nvPr/>
          </p:nvSpPr>
          <p:spPr>
            <a:xfrm>
              <a:off x="5265267" y="1379719"/>
              <a:ext cx="830733" cy="830733"/>
            </a:xfrm>
            <a:prstGeom prst="ellipse">
              <a:avLst/>
            </a:prstGeom>
            <a:solidFill>
              <a:srgbClr val="122840"/>
            </a:solidFill>
            <a:ln w="6350">
              <a:noFill/>
            </a:ln>
            <a:effectLst>
              <a:outerShdw blurRad="50800" dist="254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DA2530"/>
                  </a:solidFill>
                </a:ln>
                <a:solidFill>
                  <a:srgbClr val="DA253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9A102-5955-B991-DAE5-DF9535AC87B1}"/>
                </a:ext>
              </a:extLst>
            </p:cNvPr>
            <p:cNvSpPr txBox="1"/>
            <p:nvPr/>
          </p:nvSpPr>
          <p:spPr>
            <a:xfrm>
              <a:off x="5317228" y="1337187"/>
              <a:ext cx="71686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547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>
          <a:defRPr sz="2800" b="1" i="0" dirty="0" smtClean="0">
            <a:latin typeface="Avenir Heavy" panose="02000503020000020003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7272c3-a938-46d8-b273-eb7a9c7a7f00" xsi:nil="true"/>
    <lcf76f155ced4ddcb4097134ff3c332f xmlns="be1f90bb-02d2-41d6-ab48-8a2de12a573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5A2B25FCCC942B1454A5E65D340FA" ma:contentTypeVersion="20" ma:contentTypeDescription="Create a new document." ma:contentTypeScope="" ma:versionID="ab5931254bb402628403f97fe04483ec">
  <xsd:schema xmlns:xsd="http://www.w3.org/2001/XMLSchema" xmlns:xs="http://www.w3.org/2001/XMLSchema" xmlns:p="http://schemas.microsoft.com/office/2006/metadata/properties" xmlns:ns2="be1f90bb-02d2-41d6-ab48-8a2de12a573d" xmlns:ns3="7e7272c3-a938-46d8-b273-eb7a9c7a7f00" targetNamespace="http://schemas.microsoft.com/office/2006/metadata/properties" ma:root="true" ma:fieldsID="ec5f5828316c0c6bae8f94c3d46cf3b4" ns2:_="" ns3:_="">
    <xsd:import namespace="be1f90bb-02d2-41d6-ab48-8a2de12a573d"/>
    <xsd:import namespace="7e7272c3-a938-46d8-b273-eb7a9c7a7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f90bb-02d2-41d6-ab48-8a2de12a57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2c965b-d860-41d6-b67e-2baa6ffbc5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272c3-a938-46d8-b273-eb7a9c7a7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0db2bbb-c329-4773-9fdb-121f4f0587e8}" ma:internalName="TaxCatchAll" ma:showField="CatchAllData" ma:web="7e7272c3-a938-46d8-b273-eb7a9c7a7f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2F8FE5-6C93-4EB2-A040-2BA49746FA3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b56b7bd2-f7f2-47c2-9fa9-75f388a7e635"/>
    <ds:schemaRef ds:uri="d33ca80f-5ad8-433b-be1b-1bd8f4c941cc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7e7272c3-a938-46d8-b273-eb7a9c7a7f00"/>
    <ds:schemaRef ds:uri="be1f90bb-02d2-41d6-ab48-8a2de12a573d"/>
  </ds:schemaRefs>
</ds:datastoreItem>
</file>

<file path=customXml/itemProps2.xml><?xml version="1.0" encoding="utf-8"?>
<ds:datastoreItem xmlns:ds="http://schemas.openxmlformats.org/officeDocument/2006/customXml" ds:itemID="{75932FB1-E957-4F46-B522-CFC73263D2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ED6A58-C2AD-4BC2-9C0A-E81553F6C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1f90bb-02d2-41d6-ab48-8a2de12a573d"/>
    <ds:schemaRef ds:uri="7e7272c3-a938-46d8-b273-eb7a9c7a7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14013</TotalTime>
  <Words>39</Words>
  <Application>Microsoft Macintosh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Arial</vt:lpstr>
      <vt:lpstr>Avenir Book</vt:lpstr>
      <vt:lpstr>Avenir Heavy</vt:lpstr>
      <vt:lpstr>Avenir Next LT Pro</vt:lpstr>
      <vt:lpstr>Calibri</vt:lpstr>
      <vt:lpstr>Calibri Light</vt:lpstr>
      <vt:lpstr>Georgia</vt:lpstr>
      <vt:lpstr>Poppins</vt:lpstr>
      <vt:lpstr>Poppins Light</vt:lpstr>
      <vt:lpstr>Poppins SemiBold</vt:lpstr>
      <vt:lpstr>Times New Roman</vt:lpstr>
      <vt:lpstr>Trebuchet MS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Tawil, Bilal H.</dc:creator>
  <cp:lastModifiedBy>Franklin, Brodus A. (Brodus)</cp:lastModifiedBy>
  <cp:revision>65</cp:revision>
  <dcterms:created xsi:type="dcterms:W3CDTF">2022-10-26T14:38:02Z</dcterms:created>
  <dcterms:modified xsi:type="dcterms:W3CDTF">2025-07-14T23:27:55Z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0x01010082C5A2B25FCCC942B1454A5E65D340FA</vt:lpwstr>
  </property>
</Properties>
</file>